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handoutMasterIdLst>
    <p:handoutMasterId r:id="rId23"/>
  </p:handoutMasterIdLst>
  <p:sldIdLst>
    <p:sldId id="271" r:id="rId2"/>
    <p:sldId id="274" r:id="rId3"/>
    <p:sldId id="275" r:id="rId4"/>
    <p:sldId id="276" r:id="rId5"/>
    <p:sldId id="277" r:id="rId6"/>
    <p:sldId id="278" r:id="rId7"/>
    <p:sldId id="279" r:id="rId8"/>
    <p:sldId id="266" r:id="rId9"/>
    <p:sldId id="328" r:id="rId10"/>
    <p:sldId id="257" r:id="rId11"/>
    <p:sldId id="292" r:id="rId12"/>
    <p:sldId id="349" r:id="rId13"/>
    <p:sldId id="348" r:id="rId14"/>
    <p:sldId id="329" r:id="rId15"/>
    <p:sldId id="347" r:id="rId16"/>
    <p:sldId id="330" r:id="rId17"/>
    <p:sldId id="350" r:id="rId18"/>
    <p:sldId id="331" r:id="rId19"/>
    <p:sldId id="351" r:id="rId20"/>
    <p:sldId id="284" r:id="rId21"/>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5401" autoAdjust="0"/>
  </p:normalViewPr>
  <p:slideViewPr>
    <p:cSldViewPr snapToGrid="0">
      <p:cViewPr varScale="1">
        <p:scale>
          <a:sx n="109" d="100"/>
          <a:sy n="109" d="100"/>
        </p:scale>
        <p:origin x="612" y="108"/>
      </p:cViewPr>
      <p:guideLst/>
    </p:cSldViewPr>
  </p:slideViewPr>
  <p:outlineViewPr>
    <p:cViewPr>
      <p:scale>
        <a:sx n="33" d="100"/>
        <a:sy n="33" d="100"/>
      </p:scale>
      <p:origin x="0" y="-222"/>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1" d="100"/>
          <a:sy n="91" d="100"/>
        </p:scale>
        <p:origin x="214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8F25FAAB-D337-4C34-B2B7-FFD581DB0D34}" type="datetimeFigureOut">
              <a:rPr lang="en-US" smtClean="0"/>
              <a:t>5/22/2017</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E88E0D7-5420-4FA4-B4F6-5144EA2347AA}" type="slidenum">
              <a:rPr lang="en-US" smtClean="0"/>
              <a:t>‹#›</a:t>
            </a:fld>
            <a:endParaRPr lang="en-US"/>
          </a:p>
        </p:txBody>
      </p:sp>
    </p:spTree>
    <p:extLst>
      <p:ext uri="{BB962C8B-B14F-4D97-AF65-F5344CB8AC3E}">
        <p14:creationId xmlns:p14="http://schemas.microsoft.com/office/powerpoint/2010/main" val="537751607"/>
      </p:ext>
    </p:extLst>
  </p:cSld>
  <p:clrMap bg1="dk1" tx1="lt1" bg2="dk2" tx2="lt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6DFD6F6B-924B-47D7-9583-F39C591F09A8}" type="datetimeFigureOut">
              <a:rPr lang="en-US" smtClean="0"/>
              <a:t>5/22/2017</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FF29CC8-B8DB-49A6-A69F-DACE441752A1}" type="slidenum">
              <a:rPr lang="en-US" smtClean="0"/>
              <a:t>‹#›</a:t>
            </a:fld>
            <a:endParaRPr lang="en-US"/>
          </a:p>
        </p:txBody>
      </p:sp>
    </p:spTree>
    <p:extLst>
      <p:ext uri="{BB962C8B-B14F-4D97-AF65-F5344CB8AC3E}">
        <p14:creationId xmlns:p14="http://schemas.microsoft.com/office/powerpoint/2010/main" val="148323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F29CC8-B8DB-49A6-A69F-DACE441752A1}" type="slidenum">
              <a:rPr lang="en-US" smtClean="0"/>
              <a:t>5</a:t>
            </a:fld>
            <a:endParaRPr lang="en-US"/>
          </a:p>
        </p:txBody>
      </p:sp>
    </p:spTree>
    <p:extLst>
      <p:ext uri="{BB962C8B-B14F-4D97-AF65-F5344CB8AC3E}">
        <p14:creationId xmlns:p14="http://schemas.microsoft.com/office/powerpoint/2010/main" val="2677528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F29CC8-B8DB-49A6-A69F-DACE441752A1}" type="slidenum">
              <a:rPr lang="en-US" smtClean="0"/>
              <a:t>9</a:t>
            </a:fld>
            <a:endParaRPr lang="en-US"/>
          </a:p>
        </p:txBody>
      </p:sp>
    </p:spTree>
    <p:extLst>
      <p:ext uri="{BB962C8B-B14F-4D97-AF65-F5344CB8AC3E}">
        <p14:creationId xmlns:p14="http://schemas.microsoft.com/office/powerpoint/2010/main" val="3862470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F29CC8-B8DB-49A6-A69F-DACE441752A1}" type="slidenum">
              <a:rPr lang="en-US" smtClean="0"/>
              <a:t>16</a:t>
            </a:fld>
            <a:endParaRPr lang="en-US"/>
          </a:p>
        </p:txBody>
      </p:sp>
    </p:spTree>
    <p:extLst>
      <p:ext uri="{BB962C8B-B14F-4D97-AF65-F5344CB8AC3E}">
        <p14:creationId xmlns:p14="http://schemas.microsoft.com/office/powerpoint/2010/main" val="1506583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5/22/2017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www.unitedthroughreading.org/"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153" y="457199"/>
            <a:ext cx="8417695" cy="5585011"/>
          </a:xfrm>
          <a:prstGeom prst="rect">
            <a:avLst/>
          </a:prstGeom>
        </p:spPr>
      </p:pic>
    </p:spTree>
    <p:extLst>
      <p:ext uri="{BB962C8B-B14F-4D97-AF65-F5344CB8AC3E}">
        <p14:creationId xmlns:p14="http://schemas.microsoft.com/office/powerpoint/2010/main" val="4233556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104" y="381000"/>
            <a:ext cx="10353761" cy="1326321"/>
          </a:xfrm>
        </p:spPr>
        <p:txBody>
          <a:bodyPr>
            <a:normAutofit/>
          </a:bodyPr>
          <a:lstStyle/>
          <a:p>
            <a:r>
              <a:rPr lang="en-US" sz="4000" b="1" u="sng" dirty="0"/>
              <a:t>Pop Quiz</a:t>
            </a:r>
          </a:p>
        </p:txBody>
      </p:sp>
      <p:sp>
        <p:nvSpPr>
          <p:cNvPr id="5" name="Content Placeholder 14"/>
          <p:cNvSpPr>
            <a:spLocks noGrp="1"/>
          </p:cNvSpPr>
          <p:nvPr>
            <p:ph idx="4294967295"/>
          </p:nvPr>
        </p:nvSpPr>
        <p:spPr>
          <a:xfrm>
            <a:off x="2183606" y="1504666"/>
            <a:ext cx="7824788" cy="5003800"/>
          </a:xfrm>
        </p:spPr>
        <p:txBody>
          <a:bodyPr>
            <a:normAutofit fontScale="92500" lnSpcReduction="10000"/>
          </a:bodyPr>
          <a:lstStyle/>
          <a:p>
            <a:pPr algn="ctr" eaLnBrk="1" hangingPunct="1">
              <a:spcBef>
                <a:spcPct val="0"/>
              </a:spcBef>
              <a:buFontTx/>
              <a:buNone/>
            </a:pPr>
            <a:r>
              <a:rPr lang="en-US" altLang="en-US" sz="3600" dirty="0"/>
              <a:t>What does USO stand for?</a:t>
            </a:r>
          </a:p>
          <a:p>
            <a:pPr algn="ctr" eaLnBrk="1" hangingPunct="1">
              <a:spcBef>
                <a:spcPct val="0"/>
              </a:spcBef>
              <a:buFontTx/>
              <a:buNone/>
            </a:pPr>
            <a:r>
              <a:rPr lang="en-US" altLang="en-US" sz="4000" b="1" i="1" dirty="0"/>
              <a:t>United Service Organization</a:t>
            </a:r>
            <a:r>
              <a:rPr lang="en-US" altLang="en-US" sz="4000" b="1" i="1" u="sng" dirty="0"/>
              <a:t>s</a:t>
            </a:r>
            <a:endParaRPr lang="en-US" altLang="en-US" sz="1800" b="1" i="1" u="sng" dirty="0"/>
          </a:p>
          <a:p>
            <a:pPr algn="ctr" eaLnBrk="1" hangingPunct="1">
              <a:buFontTx/>
              <a:buNone/>
            </a:pPr>
            <a:endParaRPr lang="en-US" altLang="en-US" sz="1800" dirty="0"/>
          </a:p>
          <a:p>
            <a:pPr algn="ctr" eaLnBrk="1" hangingPunct="1">
              <a:buFontTx/>
              <a:buNone/>
            </a:pPr>
            <a:r>
              <a:rPr lang="en-US" altLang="en-US" sz="3600" dirty="0"/>
              <a:t>When was it formed?</a:t>
            </a:r>
          </a:p>
          <a:p>
            <a:pPr algn="ctr" eaLnBrk="1" hangingPunct="1">
              <a:buFontTx/>
              <a:buNone/>
            </a:pPr>
            <a:r>
              <a:rPr lang="en-US" altLang="en-US" sz="4000" b="1" i="1" dirty="0"/>
              <a:t>February 1941</a:t>
            </a:r>
          </a:p>
          <a:p>
            <a:pPr algn="ctr" eaLnBrk="1" hangingPunct="1">
              <a:buFontTx/>
              <a:buNone/>
            </a:pPr>
            <a:endParaRPr lang="en-US" altLang="en-US" sz="1800" dirty="0"/>
          </a:p>
          <a:p>
            <a:pPr algn="ctr" eaLnBrk="1" hangingPunct="1">
              <a:buFontTx/>
              <a:buNone/>
            </a:pPr>
            <a:r>
              <a:rPr lang="en-US" altLang="en-US" sz="3600" dirty="0"/>
              <a:t>Under which president?</a:t>
            </a:r>
          </a:p>
          <a:p>
            <a:pPr algn="ctr" eaLnBrk="1" hangingPunct="1">
              <a:buFontTx/>
              <a:buNone/>
            </a:pPr>
            <a:r>
              <a:rPr lang="en-US" altLang="en-US" sz="4000" b="1" i="1" dirty="0"/>
              <a:t>Franklin D. Roosevelt</a:t>
            </a:r>
            <a:endParaRPr lang="en-US" altLang="en-US" sz="4000" b="1" i="1" dirty="0">
              <a:cs typeface="Arial" panose="020B0604020202020204" pitchFamily="34" charset="0"/>
            </a:endParaRPr>
          </a:p>
          <a:p>
            <a:pPr algn="ctr" eaLnBrk="1" hangingPunct="1"/>
            <a:endParaRPr lang="en-US" altLang="en-US" sz="1600" dirty="0">
              <a:cs typeface="Arial" panose="020B0604020202020204" pitchFamily="34" charset="0"/>
            </a:endParaRPr>
          </a:p>
          <a:p>
            <a:pPr algn="ctr" eaLnBrk="1" hangingPunct="1"/>
            <a:endParaRPr lang="en-US" altLang="en-US" sz="1600" dirty="0"/>
          </a:p>
          <a:p>
            <a:pPr algn="ctr" eaLnBrk="1" hangingPunct="1"/>
            <a:endParaRPr lang="en-US" altLang="en-US" sz="1600" dirty="0"/>
          </a:p>
          <a:p>
            <a:pPr algn="ctr" eaLnBrk="1" hangingPunct="1"/>
            <a:endParaRPr lang="en-US" altLang="en-US" sz="1600" dirty="0"/>
          </a:p>
        </p:txBody>
      </p:sp>
    </p:spTree>
    <p:extLst>
      <p:ext uri="{BB962C8B-B14F-4D97-AF65-F5344CB8AC3E}">
        <p14:creationId xmlns:p14="http://schemas.microsoft.com/office/powerpoint/2010/main" val="67748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33326" y="179012"/>
            <a:ext cx="4125348" cy="646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772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2625" y="206189"/>
            <a:ext cx="10926751" cy="282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9897" y="3245427"/>
            <a:ext cx="4312206" cy="324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598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What do the 6 stars in the USO logo stand for?</a:t>
            </a:r>
          </a:p>
        </p:txBody>
      </p:sp>
      <p:sp>
        <p:nvSpPr>
          <p:cNvPr id="4" name="Content Placeholder 14"/>
          <p:cNvSpPr>
            <a:spLocks noGrp="1"/>
          </p:cNvSpPr>
          <p:nvPr>
            <p:ph idx="4294967295"/>
          </p:nvPr>
        </p:nvSpPr>
        <p:spPr>
          <a:xfrm>
            <a:off x="1489871" y="1618991"/>
            <a:ext cx="9212258" cy="4851400"/>
          </a:xfrm>
        </p:spPr>
        <p:txBody>
          <a:bodyPr/>
          <a:lstStyle/>
          <a:p>
            <a:pPr algn="ctr" eaLnBrk="1" hangingPunct="1">
              <a:lnSpc>
                <a:spcPct val="90000"/>
              </a:lnSpc>
              <a:spcBef>
                <a:spcPct val="0"/>
              </a:spcBef>
              <a:buFontTx/>
              <a:buNone/>
            </a:pPr>
            <a:endParaRPr lang="en-US" altLang="en-US" sz="3300" u="sng" dirty="0"/>
          </a:p>
          <a:p>
            <a:pPr lvl="1" eaLnBrk="1" hangingPunct="1">
              <a:lnSpc>
                <a:spcPct val="90000"/>
              </a:lnSpc>
            </a:pPr>
            <a:r>
              <a:rPr lang="en-US" altLang="en-US" sz="3600" dirty="0"/>
              <a:t>YMCA</a:t>
            </a:r>
          </a:p>
          <a:p>
            <a:pPr lvl="1" eaLnBrk="1" hangingPunct="1">
              <a:lnSpc>
                <a:spcPct val="90000"/>
              </a:lnSpc>
            </a:pPr>
            <a:r>
              <a:rPr lang="en-US" altLang="en-US" sz="3600" dirty="0"/>
              <a:t>YWCA</a:t>
            </a:r>
          </a:p>
          <a:p>
            <a:pPr lvl="1" eaLnBrk="1" hangingPunct="1">
              <a:lnSpc>
                <a:spcPct val="90000"/>
              </a:lnSpc>
            </a:pPr>
            <a:r>
              <a:rPr lang="en-US" altLang="en-US" sz="3600" dirty="0"/>
              <a:t>National Catholic Community Services</a:t>
            </a:r>
          </a:p>
          <a:p>
            <a:pPr lvl="1" eaLnBrk="1" hangingPunct="1">
              <a:lnSpc>
                <a:spcPct val="90000"/>
              </a:lnSpc>
            </a:pPr>
            <a:r>
              <a:rPr lang="en-US" altLang="en-US" sz="3600" dirty="0"/>
              <a:t>National Jewish Welfare Board</a:t>
            </a:r>
          </a:p>
          <a:p>
            <a:pPr lvl="1" eaLnBrk="1" hangingPunct="1">
              <a:lnSpc>
                <a:spcPct val="90000"/>
              </a:lnSpc>
            </a:pPr>
            <a:r>
              <a:rPr lang="en-US" altLang="en-US" sz="3600" dirty="0"/>
              <a:t>Travelers Aid Association</a:t>
            </a:r>
          </a:p>
          <a:p>
            <a:pPr lvl="1" eaLnBrk="1" hangingPunct="1">
              <a:lnSpc>
                <a:spcPct val="90000"/>
              </a:lnSpc>
            </a:pPr>
            <a:r>
              <a:rPr lang="en-US" altLang="en-US" sz="3600" dirty="0"/>
              <a:t>Salvation Army</a:t>
            </a:r>
          </a:p>
          <a:p>
            <a:pPr eaLnBrk="1" hangingPunct="1">
              <a:lnSpc>
                <a:spcPct val="90000"/>
              </a:lnSpc>
              <a:spcBef>
                <a:spcPct val="0"/>
              </a:spcBef>
            </a:pPr>
            <a:endParaRPr lang="en-US" altLang="en-US" sz="700" dirty="0">
              <a:cs typeface="Arial" panose="020B0604020202020204" pitchFamily="34" charset="0"/>
            </a:endParaRPr>
          </a:p>
          <a:p>
            <a:pPr eaLnBrk="1" hangingPunct="1">
              <a:lnSpc>
                <a:spcPct val="90000"/>
              </a:lnSpc>
            </a:pPr>
            <a:endParaRPr lang="en-US" altLang="en-US" sz="1500" dirty="0">
              <a:cs typeface="Arial" panose="020B0604020202020204" pitchFamily="34" charset="0"/>
            </a:endParaRPr>
          </a:p>
          <a:p>
            <a:pPr eaLnBrk="1" hangingPunct="1">
              <a:lnSpc>
                <a:spcPct val="90000"/>
              </a:lnSpc>
            </a:pPr>
            <a:endParaRPr lang="en-US" altLang="en-US" sz="1500" dirty="0"/>
          </a:p>
          <a:p>
            <a:pPr eaLnBrk="1" hangingPunct="1">
              <a:lnSpc>
                <a:spcPct val="90000"/>
              </a:lnSpc>
            </a:pPr>
            <a:endParaRPr lang="en-US" altLang="en-US" sz="1500" dirty="0"/>
          </a:p>
          <a:p>
            <a:pPr eaLnBrk="1" hangingPunct="1">
              <a:lnSpc>
                <a:spcPct val="90000"/>
              </a:lnSpc>
            </a:pPr>
            <a:endParaRPr lang="en-US" altLang="en-US" sz="1500" dirty="0"/>
          </a:p>
        </p:txBody>
      </p:sp>
    </p:spTree>
    <p:extLst>
      <p:ext uri="{BB962C8B-B14F-4D97-AF65-F5344CB8AC3E}">
        <p14:creationId xmlns:p14="http://schemas.microsoft.com/office/powerpoint/2010/main" val="116603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57826" y="182895"/>
            <a:ext cx="8276349" cy="638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9919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56880" y="225668"/>
            <a:ext cx="7878241" cy="634590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314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99473" y="2219371"/>
            <a:ext cx="10385703" cy="3416320"/>
          </a:xfrm>
          <a:prstGeom prst="rect">
            <a:avLst/>
          </a:prstGeom>
          <a:noFill/>
        </p:spPr>
        <p:txBody>
          <a:bodyPr wrap="square" lIns="91440" tIns="45720" rIns="91440" bIns="45720">
            <a:spAutoFit/>
          </a:bodyPr>
          <a:lstStyle/>
          <a:p>
            <a:r>
              <a:rPr lang="en-US" sz="3600" b="1" dirty="0"/>
              <a:t>Family. Home. Country.</a:t>
            </a:r>
          </a:p>
          <a:p>
            <a:endParaRPr lang="en-US" sz="3600" b="1" dirty="0"/>
          </a:p>
          <a:p>
            <a:r>
              <a:rPr lang="en-US" sz="3600" dirty="0"/>
              <a:t>The USO strengthens America’s military service members by keeping them connected to family, home and country, throughout their service to the nation.</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434306" y="461664"/>
            <a:ext cx="4756430" cy="923330"/>
          </a:xfrm>
          <a:prstGeom prst="rect">
            <a:avLst/>
          </a:prstGeom>
          <a:noFill/>
        </p:spPr>
        <p:txBody>
          <a:bodyPr wrap="none" lIns="91440" tIns="45720" rIns="91440" bIns="45720">
            <a:spAutoFit/>
          </a:bodyPr>
          <a:lstStyle/>
          <a:p>
            <a:pPr algn="ctr"/>
            <a:r>
              <a:rPr lang="en-US" sz="5400" b="1" u="sng" dirty="0">
                <a:ln w="0"/>
                <a:effectLst>
                  <a:outerShdw blurRad="38100" dist="19050" dir="2700000" algn="tl" rotWithShape="0">
                    <a:schemeClr val="dk1">
                      <a:alpha val="40000"/>
                    </a:schemeClr>
                  </a:outerShdw>
                </a:effectLst>
                <a:latin typeface="+mj-lt"/>
              </a:rPr>
              <a:t>Our Mission:</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9387" y="189355"/>
            <a:ext cx="2212484" cy="1467949"/>
          </a:xfrm>
          <a:prstGeom prst="rect">
            <a:avLst/>
          </a:prstGeom>
        </p:spPr>
      </p:pic>
    </p:spTree>
    <p:extLst>
      <p:ext uri="{BB962C8B-B14F-4D97-AF65-F5344CB8AC3E}">
        <p14:creationId xmlns:p14="http://schemas.microsoft.com/office/powerpoint/2010/main" val="374309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2555" y="326696"/>
            <a:ext cx="6493334" cy="914400"/>
          </a:xfrm>
        </p:spPr>
        <p:txBody>
          <a:bodyPr>
            <a:normAutofit/>
          </a:bodyPr>
          <a:lstStyle/>
          <a:p>
            <a:r>
              <a:rPr lang="en-US" sz="5400" dirty="0"/>
              <a:t>THE USO TODAY</a:t>
            </a:r>
          </a:p>
        </p:txBody>
      </p:sp>
      <p:pic>
        <p:nvPicPr>
          <p:cNvPr id="4" name="Content Placeholder 3"/>
          <p:cNvPicPr>
            <a:picLocks noGrp="1" noChangeAspect="1"/>
          </p:cNvPicPr>
          <p:nvPr>
            <p:ph sz="half" idx="1"/>
          </p:nvPr>
        </p:nvPicPr>
        <p:blipFill rotWithShape="1">
          <a:blip r:embed="rId3"/>
          <a:stretch/>
        </p:blipFill>
        <p:spPr>
          <a:xfrm>
            <a:off x="236876" y="155892"/>
            <a:ext cx="5020924" cy="6549103"/>
          </a:xfrm>
          <a:prstGeom prst="rect">
            <a:avLst/>
          </a:prstGeom>
        </p:spPr>
      </p:pic>
      <p:sp>
        <p:nvSpPr>
          <p:cNvPr id="8" name="Content Placeholder 7"/>
          <p:cNvSpPr>
            <a:spLocks noGrp="1"/>
          </p:cNvSpPr>
          <p:nvPr>
            <p:ph sz="half" idx="2"/>
          </p:nvPr>
        </p:nvSpPr>
        <p:spPr>
          <a:xfrm>
            <a:off x="5369857" y="1952065"/>
            <a:ext cx="6418729" cy="4410635"/>
          </a:xfrm>
        </p:spPr>
        <p:txBody>
          <a:bodyPr/>
          <a:lstStyle/>
          <a:p>
            <a:pPr marL="571500" indent="-571500"/>
            <a:r>
              <a:rPr lang="en-US" sz="2800" b="1" dirty="0"/>
              <a:t>200 </a:t>
            </a:r>
            <a:r>
              <a:rPr lang="en-US" sz="2800" dirty="0"/>
              <a:t>Locations</a:t>
            </a:r>
          </a:p>
          <a:p>
            <a:pPr marL="571500" indent="-571500"/>
            <a:r>
              <a:rPr lang="en-US" sz="2800" dirty="0"/>
              <a:t>7.1 Million Location Visits</a:t>
            </a:r>
          </a:p>
          <a:p>
            <a:pPr marL="571500" indent="-571500"/>
            <a:r>
              <a:rPr lang="en-US" sz="2800" dirty="0"/>
              <a:t>3.1 Million Program Participants</a:t>
            </a:r>
          </a:p>
          <a:p>
            <a:pPr marL="571500" indent="-571500"/>
            <a:r>
              <a:rPr lang="en-US" sz="2800" dirty="0"/>
              <a:t>2 Million Donors</a:t>
            </a:r>
          </a:p>
          <a:p>
            <a:pPr marL="571500" indent="-571500"/>
            <a:r>
              <a:rPr lang="en-US" sz="2800" dirty="0"/>
              <a:t>30,000 Volunteers</a:t>
            </a:r>
          </a:p>
          <a:p>
            <a:pPr marL="571500" indent="-571500"/>
            <a:r>
              <a:rPr lang="en-US" sz="2800" dirty="0"/>
              <a:t>1.6 Million Volunteer Hours</a:t>
            </a:r>
          </a:p>
          <a:p>
            <a:endParaRPr lang="en-US" dirty="0"/>
          </a:p>
        </p:txBody>
      </p:sp>
    </p:spTree>
    <p:extLst>
      <p:ext uri="{BB962C8B-B14F-4D97-AF65-F5344CB8AC3E}">
        <p14:creationId xmlns:p14="http://schemas.microsoft.com/office/powerpoint/2010/main" val="2541828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816" y="1218355"/>
            <a:ext cx="5982876" cy="3969546"/>
          </a:xfrm>
          <a:prstGeom prst="rect">
            <a:avLst/>
          </a:prstGeom>
        </p:spPr>
      </p:pic>
      <p:sp>
        <p:nvSpPr>
          <p:cNvPr id="5" name="Content Placeholder 4"/>
          <p:cNvSpPr>
            <a:spLocks noGrp="1"/>
          </p:cNvSpPr>
          <p:nvPr>
            <p:ph sz="half" idx="2"/>
          </p:nvPr>
        </p:nvSpPr>
        <p:spPr>
          <a:xfrm>
            <a:off x="6442410" y="1218355"/>
            <a:ext cx="5408762" cy="5217614"/>
          </a:xfrm>
        </p:spPr>
        <p:txBody>
          <a:bodyPr>
            <a:normAutofit/>
          </a:bodyPr>
          <a:lstStyle/>
          <a:p>
            <a:r>
              <a:rPr lang="en-US" sz="2400" dirty="0"/>
              <a:t>Originally established in 2012 – USO Tampa Bay</a:t>
            </a:r>
          </a:p>
          <a:p>
            <a:r>
              <a:rPr lang="en-US" sz="2400" dirty="0"/>
              <a:t>501 (c) 3 Non-Profit Organization</a:t>
            </a:r>
          </a:p>
          <a:p>
            <a:r>
              <a:rPr lang="en-US" sz="2400" u="sng" dirty="0"/>
              <a:t>Current Locations:</a:t>
            </a:r>
            <a:r>
              <a:rPr lang="en-US" sz="2400" dirty="0"/>
              <a:t> </a:t>
            </a:r>
          </a:p>
          <a:p>
            <a:pPr marL="0" indent="0">
              <a:buNone/>
            </a:pPr>
            <a:r>
              <a:rPr lang="en-US" sz="2400" dirty="0"/>
              <a:t>Tampa International Airport </a:t>
            </a:r>
          </a:p>
          <a:p>
            <a:pPr marL="0" indent="0">
              <a:buNone/>
            </a:pPr>
            <a:r>
              <a:rPr lang="en-US" sz="2400" dirty="0"/>
              <a:t>Tampa VA Hospital</a:t>
            </a:r>
          </a:p>
          <a:p>
            <a:pPr marL="0" indent="0">
              <a:buNone/>
            </a:pPr>
            <a:r>
              <a:rPr lang="en-US" sz="2400" dirty="0"/>
              <a:t>Orlando International Airport</a:t>
            </a:r>
          </a:p>
          <a:p>
            <a:r>
              <a:rPr lang="en-US" sz="2400" dirty="0"/>
              <a:t>Staff: 3</a:t>
            </a:r>
          </a:p>
          <a:p>
            <a:r>
              <a:rPr lang="en-US" sz="2400" dirty="0"/>
              <a:t>Volunteers: 350</a:t>
            </a:r>
          </a:p>
          <a:p>
            <a:endParaRPr lang="en-US" dirty="0"/>
          </a:p>
        </p:txBody>
      </p:sp>
    </p:spTree>
    <p:extLst>
      <p:ext uri="{BB962C8B-B14F-4D97-AF65-F5344CB8AC3E}">
        <p14:creationId xmlns:p14="http://schemas.microsoft.com/office/powerpoint/2010/main" val="1493685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9146" y="376457"/>
            <a:ext cx="7610755" cy="933597"/>
          </a:xfrm>
        </p:spPr>
        <p:txBody>
          <a:bodyPr>
            <a:normAutofit/>
          </a:bodyPr>
          <a:lstStyle/>
          <a:p>
            <a:r>
              <a:rPr lang="en-US" sz="4400" b="1" u="sng" dirty="0"/>
              <a:t>14-County Region</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456" y="1371021"/>
            <a:ext cx="5139604" cy="498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4294967295"/>
          </p:nvPr>
        </p:nvSpPr>
        <p:spPr>
          <a:xfrm>
            <a:off x="1107831" y="376457"/>
            <a:ext cx="2760784" cy="5976105"/>
          </a:xfrm>
        </p:spPr>
        <p:txBody>
          <a:bodyPr>
            <a:noAutofit/>
          </a:bodyPr>
          <a:lstStyle/>
          <a:p>
            <a:pPr eaLnBrk="1" hangingPunct="1">
              <a:spcBef>
                <a:spcPct val="0"/>
              </a:spcBef>
            </a:pPr>
            <a:r>
              <a:rPr lang="en-US" altLang="en-US" sz="2400" dirty="0"/>
              <a:t>Hernando</a:t>
            </a:r>
          </a:p>
          <a:p>
            <a:pPr eaLnBrk="1" hangingPunct="1">
              <a:spcBef>
                <a:spcPct val="0"/>
              </a:spcBef>
            </a:pPr>
            <a:r>
              <a:rPr lang="en-US" altLang="en-US" sz="2400" dirty="0"/>
              <a:t>Hillsborough</a:t>
            </a:r>
          </a:p>
          <a:p>
            <a:pPr eaLnBrk="1" hangingPunct="1">
              <a:spcBef>
                <a:spcPct val="0"/>
              </a:spcBef>
            </a:pPr>
            <a:r>
              <a:rPr lang="en-US" altLang="en-US" sz="2400" dirty="0"/>
              <a:t>Pasco</a:t>
            </a:r>
          </a:p>
          <a:p>
            <a:pPr eaLnBrk="1" hangingPunct="1">
              <a:spcBef>
                <a:spcPct val="0"/>
              </a:spcBef>
            </a:pPr>
            <a:r>
              <a:rPr lang="en-US" altLang="en-US" sz="2400" dirty="0"/>
              <a:t>Pinellas</a:t>
            </a:r>
          </a:p>
          <a:p>
            <a:pPr eaLnBrk="1" hangingPunct="1">
              <a:spcBef>
                <a:spcPct val="0"/>
              </a:spcBef>
            </a:pPr>
            <a:r>
              <a:rPr lang="en-US" altLang="en-US" sz="2400" dirty="0"/>
              <a:t>Polk</a:t>
            </a:r>
          </a:p>
          <a:p>
            <a:pPr eaLnBrk="1" hangingPunct="1">
              <a:spcBef>
                <a:spcPct val="0"/>
              </a:spcBef>
            </a:pPr>
            <a:r>
              <a:rPr lang="en-US" altLang="en-US" sz="2400" dirty="0"/>
              <a:t>Manatee</a:t>
            </a:r>
          </a:p>
          <a:p>
            <a:pPr eaLnBrk="1" hangingPunct="1">
              <a:spcBef>
                <a:spcPct val="0"/>
              </a:spcBef>
            </a:pPr>
            <a:r>
              <a:rPr lang="en-US" altLang="en-US" sz="2400" dirty="0"/>
              <a:t>Sarasota </a:t>
            </a:r>
          </a:p>
          <a:p>
            <a:pPr eaLnBrk="1" hangingPunct="1">
              <a:spcBef>
                <a:spcPct val="0"/>
              </a:spcBef>
            </a:pPr>
            <a:r>
              <a:rPr lang="en-US" altLang="en-US" sz="2400" dirty="0"/>
              <a:t>Citrus</a:t>
            </a:r>
          </a:p>
          <a:p>
            <a:pPr eaLnBrk="1" hangingPunct="1">
              <a:spcBef>
                <a:spcPct val="0"/>
              </a:spcBef>
            </a:pPr>
            <a:r>
              <a:rPr lang="en-US" altLang="en-US" sz="2400" dirty="0"/>
              <a:t>Sumter</a:t>
            </a:r>
          </a:p>
          <a:p>
            <a:pPr eaLnBrk="1" hangingPunct="1">
              <a:spcBef>
                <a:spcPct val="0"/>
              </a:spcBef>
            </a:pPr>
            <a:r>
              <a:rPr lang="en-US" altLang="en-US" sz="2400" dirty="0"/>
              <a:t>Lake</a:t>
            </a:r>
          </a:p>
          <a:p>
            <a:pPr eaLnBrk="1" hangingPunct="1">
              <a:spcBef>
                <a:spcPct val="0"/>
              </a:spcBef>
            </a:pPr>
            <a:r>
              <a:rPr lang="en-US" altLang="en-US" sz="2400" dirty="0"/>
              <a:t>Orange</a:t>
            </a:r>
          </a:p>
          <a:p>
            <a:pPr eaLnBrk="1" hangingPunct="1">
              <a:spcBef>
                <a:spcPct val="0"/>
              </a:spcBef>
            </a:pPr>
            <a:r>
              <a:rPr lang="en-US" altLang="en-US" sz="2400" dirty="0"/>
              <a:t>Seminole</a:t>
            </a:r>
          </a:p>
          <a:p>
            <a:pPr eaLnBrk="1" hangingPunct="1">
              <a:spcBef>
                <a:spcPct val="0"/>
              </a:spcBef>
            </a:pPr>
            <a:r>
              <a:rPr lang="en-US" altLang="en-US" sz="2400" dirty="0"/>
              <a:t>Osceola</a:t>
            </a:r>
          </a:p>
          <a:p>
            <a:pPr eaLnBrk="1" hangingPunct="1">
              <a:spcBef>
                <a:spcPct val="0"/>
              </a:spcBef>
            </a:pPr>
            <a:r>
              <a:rPr lang="en-US" altLang="en-US" sz="2400" dirty="0"/>
              <a:t>Brevard</a:t>
            </a:r>
          </a:p>
        </p:txBody>
      </p:sp>
      <p:sp>
        <p:nvSpPr>
          <p:cNvPr id="4" name="Freeform 3"/>
          <p:cNvSpPr/>
          <p:nvPr/>
        </p:nvSpPr>
        <p:spPr>
          <a:xfrm>
            <a:off x="6608618" y="1835993"/>
            <a:ext cx="2312643" cy="2933917"/>
          </a:xfrm>
          <a:custGeom>
            <a:avLst/>
            <a:gdLst>
              <a:gd name="connsiteX0" fmla="*/ 0 w 2312643"/>
              <a:gd name="connsiteY0" fmla="*/ 0 h 2933917"/>
              <a:gd name="connsiteX1" fmla="*/ 498764 w 2312643"/>
              <a:gd name="connsiteY1" fmla="*/ 519546 h 2933917"/>
              <a:gd name="connsiteX2" fmla="*/ 280555 w 2312643"/>
              <a:gd name="connsiteY2" fmla="*/ 748146 h 2933917"/>
              <a:gd name="connsiteX3" fmla="*/ 675409 w 2312643"/>
              <a:gd name="connsiteY3" fmla="*/ 1091046 h 2933917"/>
              <a:gd name="connsiteX4" fmla="*/ 685800 w 2312643"/>
              <a:gd name="connsiteY4" fmla="*/ 1506682 h 2933917"/>
              <a:gd name="connsiteX5" fmla="*/ 1298864 w 2312643"/>
              <a:gd name="connsiteY5" fmla="*/ 1402773 h 2933917"/>
              <a:gd name="connsiteX6" fmla="*/ 2223655 w 2312643"/>
              <a:gd name="connsiteY6" fmla="*/ 2805546 h 2933917"/>
              <a:gd name="connsiteX7" fmla="*/ 2223655 w 2312643"/>
              <a:gd name="connsiteY7" fmla="*/ 2784764 h 2933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2643" h="2933917">
                <a:moveTo>
                  <a:pt x="0" y="0"/>
                </a:moveTo>
                <a:cubicBezTo>
                  <a:pt x="226002" y="197427"/>
                  <a:pt x="452005" y="394855"/>
                  <a:pt x="498764" y="519546"/>
                </a:cubicBezTo>
                <a:cubicBezTo>
                  <a:pt x="545523" y="644237"/>
                  <a:pt x="251114" y="652896"/>
                  <a:pt x="280555" y="748146"/>
                </a:cubicBezTo>
                <a:cubicBezTo>
                  <a:pt x="309996" y="843396"/>
                  <a:pt x="607868" y="964623"/>
                  <a:pt x="675409" y="1091046"/>
                </a:cubicBezTo>
                <a:cubicBezTo>
                  <a:pt x="742950" y="1217469"/>
                  <a:pt x="581891" y="1454728"/>
                  <a:pt x="685800" y="1506682"/>
                </a:cubicBezTo>
                <a:cubicBezTo>
                  <a:pt x="789709" y="1558636"/>
                  <a:pt x="1042555" y="1186296"/>
                  <a:pt x="1298864" y="1402773"/>
                </a:cubicBezTo>
                <a:cubicBezTo>
                  <a:pt x="1555173" y="1619250"/>
                  <a:pt x="2069523" y="2575214"/>
                  <a:pt x="2223655" y="2805546"/>
                </a:cubicBezTo>
                <a:cubicBezTo>
                  <a:pt x="2377787" y="3035878"/>
                  <a:pt x="2300721" y="2910321"/>
                  <a:pt x="2223655" y="2784764"/>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28949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70330"/>
            <a:ext cx="10353761" cy="860612"/>
          </a:xfrm>
        </p:spPr>
        <p:txBody>
          <a:bodyPr>
            <a:normAutofit/>
          </a:bodyPr>
          <a:lstStyle/>
          <a:p>
            <a:r>
              <a:rPr lang="en-US" sz="4400" dirty="0"/>
              <a:t>PROGRAMS – SERVICE MEMBERS</a:t>
            </a:r>
          </a:p>
        </p:txBody>
      </p:sp>
      <p:sp>
        <p:nvSpPr>
          <p:cNvPr id="3" name="Content Placeholder 2"/>
          <p:cNvSpPr>
            <a:spLocks noGrp="1"/>
          </p:cNvSpPr>
          <p:nvPr>
            <p:ph idx="1"/>
          </p:nvPr>
        </p:nvSpPr>
        <p:spPr>
          <a:xfrm>
            <a:off x="913795" y="1030942"/>
            <a:ext cx="10353762" cy="5441576"/>
          </a:xfrm>
        </p:spPr>
        <p:txBody>
          <a:bodyPr>
            <a:normAutofit/>
          </a:bodyPr>
          <a:lstStyle/>
          <a:p>
            <a:r>
              <a:rPr lang="en-US" sz="2800" dirty="0"/>
              <a:t>USO Care Package Program</a:t>
            </a:r>
          </a:p>
          <a:p>
            <a:r>
              <a:rPr lang="en-US" sz="2800" dirty="0"/>
              <a:t>Mobile USO (United States)</a:t>
            </a:r>
          </a:p>
          <a:p>
            <a:r>
              <a:rPr lang="en-US" sz="2800" dirty="0"/>
              <a:t>Holiday Care Packages</a:t>
            </a:r>
          </a:p>
          <a:p>
            <a:r>
              <a:rPr lang="en-US" sz="2800" dirty="0"/>
              <a:t>Mobile Entertainment Gaming Systems (Remote locations)</a:t>
            </a:r>
          </a:p>
          <a:p>
            <a:r>
              <a:rPr lang="en-US" sz="2800" dirty="0"/>
              <a:t>USO2GO (Remote locations)</a:t>
            </a:r>
          </a:p>
          <a:p>
            <a:r>
              <a:rPr lang="en-US" sz="2800" dirty="0"/>
              <a:t>Operation Phone Home</a:t>
            </a:r>
          </a:p>
          <a:p>
            <a:r>
              <a:rPr lang="en-US" sz="2800" dirty="0"/>
              <a:t>United Through Reading</a:t>
            </a:r>
          </a:p>
          <a:p>
            <a:r>
              <a:rPr lang="en-US" sz="2800" dirty="0"/>
              <a:t>Entertainment Tours</a:t>
            </a:r>
          </a:p>
        </p:txBody>
      </p:sp>
    </p:spTree>
    <p:extLst>
      <p:ext uri="{BB962C8B-B14F-4D97-AF65-F5344CB8AC3E}">
        <p14:creationId xmlns:p14="http://schemas.microsoft.com/office/powerpoint/2010/main" val="3907614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15183" y="412377"/>
            <a:ext cx="10353761" cy="833718"/>
          </a:xfrm>
        </p:spPr>
        <p:txBody>
          <a:bodyPr>
            <a:normAutofit/>
          </a:bodyPr>
          <a:lstStyle/>
          <a:p>
            <a:r>
              <a:rPr lang="en-US" sz="4400" dirty="0"/>
              <a:t>SERVICE MEMBERS &amp; FAMILIES</a:t>
            </a:r>
          </a:p>
        </p:txBody>
      </p:sp>
      <p:sp>
        <p:nvSpPr>
          <p:cNvPr id="6" name="Content Placeholder 5"/>
          <p:cNvSpPr>
            <a:spLocks noGrp="1"/>
          </p:cNvSpPr>
          <p:nvPr>
            <p:ph idx="1"/>
          </p:nvPr>
        </p:nvSpPr>
        <p:spPr>
          <a:xfrm>
            <a:off x="913795" y="1416425"/>
            <a:ext cx="10353762" cy="4814046"/>
          </a:xfrm>
        </p:spPr>
        <p:txBody>
          <a:bodyPr/>
          <a:lstStyle/>
          <a:p>
            <a:r>
              <a:rPr lang="en-US" sz="3200" dirty="0"/>
              <a:t>Stronger Families: Couples Seminar</a:t>
            </a:r>
          </a:p>
          <a:p>
            <a:r>
              <a:rPr lang="en-US" sz="3200" dirty="0"/>
              <a:t>Operation That’s My Dress</a:t>
            </a:r>
          </a:p>
          <a:p>
            <a:r>
              <a:rPr lang="en-US" sz="3200" dirty="0"/>
              <a:t>USO &amp; What to Expect: Special Delivery (Baby Showers)</a:t>
            </a:r>
          </a:p>
          <a:p>
            <a:r>
              <a:rPr lang="en-US" sz="3200" dirty="0"/>
              <a:t>Sesame Street/ USO Experience for Military Families</a:t>
            </a:r>
          </a:p>
          <a:p>
            <a:r>
              <a:rPr lang="en-US" sz="3200" dirty="0"/>
              <a:t>Comfort Crew for Military Kids</a:t>
            </a:r>
          </a:p>
          <a:p>
            <a:endParaRPr lang="en-US" dirty="0"/>
          </a:p>
        </p:txBody>
      </p:sp>
    </p:spTree>
    <p:extLst>
      <p:ext uri="{BB962C8B-B14F-4D97-AF65-F5344CB8AC3E}">
        <p14:creationId xmlns:p14="http://schemas.microsoft.com/office/powerpoint/2010/main" val="1173516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9018" y="134471"/>
            <a:ext cx="11609898" cy="1326321"/>
          </a:xfrm>
        </p:spPr>
        <p:txBody>
          <a:bodyPr>
            <a:normAutofit/>
          </a:bodyPr>
          <a:lstStyle/>
          <a:p>
            <a:r>
              <a:rPr lang="en-US" sz="3600" u="sng" dirty="0"/>
              <a:t>PROGRAMS – </a:t>
            </a:r>
            <a:r>
              <a:rPr lang="en-US" sz="3600" u="sng" dirty="0" err="1"/>
              <a:t>SERVICe</a:t>
            </a:r>
            <a:r>
              <a:rPr lang="en-US" sz="3600" u="sng" dirty="0"/>
              <a:t> MEMBERS &amp; FAMILIES</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8603" y="1460792"/>
            <a:ext cx="5848091" cy="3824102"/>
          </a:xfrm>
          <a:ln w="28575">
            <a:solidFill>
              <a:schemeClr val="tx1"/>
            </a:solidFill>
          </a:ln>
        </p:spPr>
      </p:pic>
      <p:pic>
        <p:nvPicPr>
          <p:cNvPr id="7" name="Content Placeholder 6"/>
          <p:cNvPicPr>
            <a:picLocks noGrp="1" noChangeAspect="1"/>
          </p:cNvPicPr>
          <p:nvPr>
            <p:ph sz="half" idx="2"/>
          </p:nvPr>
        </p:nvPicPr>
        <p:blipFill>
          <a:blip r:embed="rId3"/>
          <a:stretch>
            <a:fillRect/>
          </a:stretch>
        </p:blipFill>
        <p:spPr>
          <a:xfrm>
            <a:off x="6203581" y="1883117"/>
            <a:ext cx="5755335" cy="4310507"/>
          </a:xfrm>
          <a:prstGeom prst="rect">
            <a:avLst/>
          </a:prstGeom>
          <a:ln w="19050">
            <a:solidFill>
              <a:schemeClr val="tx1"/>
            </a:solidFill>
          </a:ln>
        </p:spPr>
      </p:pic>
    </p:spTree>
    <p:extLst>
      <p:ext uri="{BB962C8B-B14F-4D97-AF65-F5344CB8AC3E}">
        <p14:creationId xmlns:p14="http://schemas.microsoft.com/office/powerpoint/2010/main" val="4182838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230" y="322729"/>
            <a:ext cx="10353761" cy="932329"/>
          </a:xfrm>
        </p:spPr>
        <p:txBody>
          <a:bodyPr>
            <a:normAutofit/>
          </a:bodyPr>
          <a:lstStyle/>
          <a:p>
            <a:r>
              <a:rPr lang="en-US" sz="4400" dirty="0"/>
              <a:t>UNITED THROUGH READING</a:t>
            </a:r>
          </a:p>
        </p:txBody>
      </p:sp>
      <p:sp>
        <p:nvSpPr>
          <p:cNvPr id="3" name="Content Placeholder 2"/>
          <p:cNvSpPr>
            <a:spLocks noGrp="1"/>
          </p:cNvSpPr>
          <p:nvPr>
            <p:ph sz="half" idx="1"/>
          </p:nvPr>
        </p:nvSpPr>
        <p:spPr>
          <a:xfrm>
            <a:off x="913795" y="1461247"/>
            <a:ext cx="4617429" cy="5109882"/>
          </a:xfrm>
        </p:spPr>
        <p:txBody>
          <a:bodyPr>
            <a:normAutofit/>
          </a:bodyPr>
          <a:lstStyle/>
          <a:p>
            <a:r>
              <a:rPr lang="en-US" dirty="0"/>
              <a:t>United Through Reading helps ease the stress of separation for military families by having service members who are separated from the children they love read children’s books aloud on video for the child to watch at home.</a:t>
            </a:r>
          </a:p>
          <a:p>
            <a:r>
              <a:rPr lang="en-US" dirty="0"/>
              <a:t>USO Centers &amp; Locations</a:t>
            </a:r>
          </a:p>
          <a:p>
            <a:r>
              <a:rPr lang="en-US" dirty="0"/>
              <a:t>Additional locations available at: </a:t>
            </a:r>
            <a:r>
              <a:rPr lang="en-US" dirty="0">
                <a:hlinkClick r:id="rId2"/>
              </a:rPr>
              <a:t>www.unitedthroughreading.org</a:t>
            </a:r>
            <a:r>
              <a:rPr lang="en-US" dirty="0"/>
              <a:t> </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831" y="1703295"/>
            <a:ext cx="6034586" cy="3394454"/>
          </a:xfrm>
          <a:ln w="19050">
            <a:solidFill>
              <a:schemeClr val="tx1"/>
            </a:solidFill>
          </a:ln>
        </p:spPr>
      </p:pic>
    </p:spTree>
    <p:extLst>
      <p:ext uri="{BB962C8B-B14F-4D97-AF65-F5344CB8AC3E}">
        <p14:creationId xmlns:p14="http://schemas.microsoft.com/office/powerpoint/2010/main" val="100517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26521"/>
            <a:ext cx="10353761" cy="734091"/>
          </a:xfrm>
        </p:spPr>
        <p:txBody>
          <a:bodyPr/>
          <a:lstStyle/>
          <a:p>
            <a:r>
              <a:rPr lang="en-US" dirty="0"/>
              <a:t>USO Central </a:t>
            </a:r>
            <a:r>
              <a:rPr lang="en-US" dirty="0" err="1"/>
              <a:t>florida</a:t>
            </a:r>
            <a:r>
              <a:rPr lang="en-US" dirty="0"/>
              <a:t> programs</a:t>
            </a:r>
          </a:p>
        </p:txBody>
      </p:sp>
      <p:sp>
        <p:nvSpPr>
          <p:cNvPr id="3" name="Content Placeholder 2"/>
          <p:cNvSpPr>
            <a:spLocks noGrp="1"/>
          </p:cNvSpPr>
          <p:nvPr>
            <p:ph sz="half" idx="1"/>
          </p:nvPr>
        </p:nvSpPr>
        <p:spPr>
          <a:xfrm>
            <a:off x="447246" y="1127405"/>
            <a:ext cx="5502214" cy="5325152"/>
          </a:xfrm>
        </p:spPr>
        <p:txBody>
          <a:bodyPr>
            <a:normAutofit fontScale="85000" lnSpcReduction="20000"/>
          </a:bodyPr>
          <a:lstStyle/>
          <a:p>
            <a:pPr marL="0" indent="0" algn="ctr">
              <a:buNone/>
            </a:pPr>
            <a:r>
              <a:rPr lang="en-US" sz="2800" b="1" u="sng" dirty="0"/>
              <a:t>Tampa Bay/Gulf Coast</a:t>
            </a:r>
          </a:p>
          <a:p>
            <a:r>
              <a:rPr lang="en-US" sz="2800" dirty="0"/>
              <a:t>TIA Welcome Center</a:t>
            </a:r>
          </a:p>
          <a:p>
            <a:r>
              <a:rPr lang="en-US" sz="2800" dirty="0"/>
              <a:t>Day Room @ James Haley VA Hospital</a:t>
            </a:r>
          </a:p>
          <a:p>
            <a:r>
              <a:rPr lang="en-US" sz="2800" dirty="0"/>
              <a:t>Welcome  Home Greetings</a:t>
            </a:r>
          </a:p>
          <a:p>
            <a:r>
              <a:rPr lang="en-US" sz="2800" dirty="0"/>
              <a:t>Deployment Send Offs</a:t>
            </a:r>
          </a:p>
          <a:p>
            <a:r>
              <a:rPr lang="en-US" sz="2800" dirty="0"/>
              <a:t>Morale Events &amp; Family Events</a:t>
            </a:r>
          </a:p>
          <a:p>
            <a:r>
              <a:rPr lang="en-US" sz="2800" dirty="0"/>
              <a:t>No Dough Dinners</a:t>
            </a:r>
          </a:p>
          <a:p>
            <a:r>
              <a:rPr lang="en-US" sz="2800" dirty="0"/>
              <a:t>USO Welcome Wagon</a:t>
            </a:r>
          </a:p>
          <a:p>
            <a:r>
              <a:rPr lang="en-US" sz="2800" dirty="0"/>
              <a:t>Back to School Drive</a:t>
            </a:r>
          </a:p>
          <a:p>
            <a:r>
              <a:rPr lang="en-US" sz="2800" dirty="0"/>
              <a:t>Stuff a Stocking</a:t>
            </a:r>
          </a:p>
          <a:p>
            <a:pPr marL="0" indent="0">
              <a:buNone/>
            </a:pPr>
            <a:endParaRPr lang="en-US" i="1" dirty="0"/>
          </a:p>
          <a:p>
            <a:endParaRPr lang="en-US" dirty="0"/>
          </a:p>
        </p:txBody>
      </p:sp>
      <p:sp>
        <p:nvSpPr>
          <p:cNvPr id="4" name="Content Placeholder 3"/>
          <p:cNvSpPr>
            <a:spLocks noGrp="1"/>
          </p:cNvSpPr>
          <p:nvPr>
            <p:ph sz="half" idx="2"/>
          </p:nvPr>
        </p:nvSpPr>
        <p:spPr>
          <a:xfrm>
            <a:off x="6173402" y="1230922"/>
            <a:ext cx="5490363" cy="5118119"/>
          </a:xfrm>
        </p:spPr>
        <p:txBody>
          <a:bodyPr>
            <a:normAutofit/>
          </a:bodyPr>
          <a:lstStyle/>
          <a:p>
            <a:pPr marL="0" indent="0" algn="ctr">
              <a:buNone/>
            </a:pPr>
            <a:r>
              <a:rPr lang="en-US" sz="2400" b="1" u="sng" dirty="0"/>
              <a:t>Orlando/Space Coast</a:t>
            </a:r>
          </a:p>
          <a:p>
            <a:r>
              <a:rPr lang="en-US" sz="2400" dirty="0"/>
              <a:t>OIA Welcome Center</a:t>
            </a:r>
          </a:p>
          <a:p>
            <a:r>
              <a:rPr lang="en-US" sz="2400" dirty="0"/>
              <a:t>Welcome Home Greetings</a:t>
            </a:r>
          </a:p>
          <a:p>
            <a:r>
              <a:rPr lang="en-US" sz="2400" dirty="0"/>
              <a:t>Deployment Send Offs</a:t>
            </a:r>
          </a:p>
          <a:p>
            <a:r>
              <a:rPr lang="en-US" sz="2400" dirty="0"/>
              <a:t>Morale &amp; Family Events</a:t>
            </a:r>
          </a:p>
          <a:p>
            <a:r>
              <a:rPr lang="en-US" sz="2400" dirty="0"/>
              <a:t>Back to School Drive </a:t>
            </a:r>
          </a:p>
          <a:p>
            <a:r>
              <a:rPr lang="en-US" sz="2400" dirty="0"/>
              <a:t>Stuff a Stocking </a:t>
            </a:r>
          </a:p>
        </p:txBody>
      </p:sp>
    </p:spTree>
    <p:extLst>
      <p:ext uri="{BB962C8B-B14F-4D97-AF65-F5344CB8AC3E}">
        <p14:creationId xmlns:p14="http://schemas.microsoft.com/office/powerpoint/2010/main" val="3475952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760" y="331694"/>
            <a:ext cx="10353761" cy="753035"/>
          </a:xfrm>
        </p:spPr>
        <p:txBody>
          <a:bodyPr>
            <a:normAutofit/>
          </a:bodyPr>
          <a:lstStyle/>
          <a:p>
            <a:r>
              <a:rPr lang="en-US" sz="4400" dirty="0"/>
              <a:t>USO CENTERS</a:t>
            </a:r>
          </a:p>
        </p:txBody>
      </p:sp>
      <p:sp>
        <p:nvSpPr>
          <p:cNvPr id="3" name="Content Placeholder 2"/>
          <p:cNvSpPr>
            <a:spLocks noGrp="1"/>
          </p:cNvSpPr>
          <p:nvPr>
            <p:ph sz="half" idx="1"/>
          </p:nvPr>
        </p:nvSpPr>
        <p:spPr>
          <a:xfrm>
            <a:off x="349624" y="1281953"/>
            <a:ext cx="5670175" cy="5244353"/>
          </a:xfrm>
        </p:spPr>
        <p:txBody>
          <a:bodyPr>
            <a:normAutofit/>
          </a:bodyPr>
          <a:lstStyle/>
          <a:p>
            <a:r>
              <a:rPr lang="en-US" dirty="0"/>
              <a:t>More than 200 USO locations worldwide, including Afghanistan, Djibouti, Kuwait, United Arab Emirates, Germany, Italy, Japan, Iraq, South Korea and the United States.</a:t>
            </a:r>
          </a:p>
          <a:p>
            <a:r>
              <a:rPr lang="en-US" dirty="0"/>
              <a:t>In 2016, over 7 million visits by service members and their families. </a:t>
            </a:r>
          </a:p>
          <a:p>
            <a:r>
              <a:rPr lang="en-US" dirty="0"/>
              <a:t>USO centers provide a warm and comforting place where service members can connect to loved ones via Internet or phone, play a video game, catch a movie, have a snack or just put their feet up and relax.</a:t>
            </a:r>
          </a:p>
        </p:txBody>
      </p:sp>
      <p:pic>
        <p:nvPicPr>
          <p:cNvPr id="1026" name="Picture 2" descr="https://uso-dot-org.s3.amazonaws.com/images/19/034a802e-1dcb-40ac-a32d-f88e5d85492a-wide.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19799" y="2088776"/>
            <a:ext cx="5821171" cy="327440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007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231" y="256310"/>
            <a:ext cx="10353761" cy="1011382"/>
          </a:xfrm>
        </p:spPr>
        <p:txBody>
          <a:bodyPr>
            <a:normAutofit/>
          </a:bodyPr>
          <a:lstStyle/>
          <a:p>
            <a:r>
              <a:rPr lang="en-US" sz="4400" b="1" dirty="0"/>
              <a:t>ORLANDO CENTER</a:t>
            </a:r>
          </a:p>
        </p:txBody>
      </p:sp>
      <p:sp>
        <p:nvSpPr>
          <p:cNvPr id="5" name="Content Placeholder 14"/>
          <p:cNvSpPr>
            <a:spLocks noGrp="1"/>
          </p:cNvSpPr>
          <p:nvPr>
            <p:ph idx="4294967295"/>
          </p:nvPr>
        </p:nvSpPr>
        <p:spPr>
          <a:xfrm>
            <a:off x="405043" y="1485900"/>
            <a:ext cx="5265996" cy="4950759"/>
          </a:xfrm>
        </p:spPr>
        <p:txBody>
          <a:bodyPr>
            <a:normAutofit/>
          </a:bodyPr>
          <a:lstStyle/>
          <a:p>
            <a:pPr>
              <a:lnSpc>
                <a:spcPct val="80000"/>
              </a:lnSpc>
            </a:pPr>
            <a:r>
              <a:rPr lang="en-US" altLang="en-US" sz="2400" dirty="0"/>
              <a:t>A “home away from home” for active duty service members and their families. Retirees and Veterans are also welcomed on space available basis. </a:t>
            </a:r>
          </a:p>
          <a:p>
            <a:pPr>
              <a:lnSpc>
                <a:spcPct val="80000"/>
              </a:lnSpc>
            </a:pPr>
            <a:r>
              <a:rPr lang="en-US" altLang="en-US" sz="2400" dirty="0"/>
              <a:t>Amenities such as free snacks and beverages, computers, TVs, recliners and a children’s play area. </a:t>
            </a:r>
          </a:p>
          <a:p>
            <a:pPr>
              <a:lnSpc>
                <a:spcPct val="80000"/>
              </a:lnSpc>
            </a:pPr>
            <a:r>
              <a:rPr lang="en-US" altLang="en-US" sz="2400" dirty="0"/>
              <a:t>Open 6:00 am – 8:00 pm everyday; 365 days a year!</a:t>
            </a:r>
          </a:p>
          <a:p>
            <a:pPr>
              <a:lnSpc>
                <a:spcPct val="80000"/>
              </a:lnSpc>
            </a:pPr>
            <a:r>
              <a:rPr lang="en-US" altLang="en-US" sz="2400" dirty="0"/>
              <a:t>Operated by volunteers</a:t>
            </a:r>
          </a:p>
          <a:p>
            <a:pPr marL="0" indent="0">
              <a:lnSpc>
                <a:spcPct val="80000"/>
              </a:lnSpc>
              <a:buNone/>
            </a:pPr>
            <a:endParaRPr lang="en-US" altLang="en-US" sz="2400" dirty="0"/>
          </a:p>
          <a:p>
            <a:pPr eaLnBrk="1" hangingPunct="1">
              <a:lnSpc>
                <a:spcPct val="80000"/>
              </a:lnSpc>
              <a:buFontTx/>
              <a:buNone/>
            </a:pPr>
            <a:endParaRPr lang="en-US" altLang="en-US" dirty="0"/>
          </a:p>
          <a:p>
            <a:pPr eaLnBrk="1" hangingPunct="1">
              <a:lnSpc>
                <a:spcPct val="80000"/>
              </a:lnSpc>
              <a:buFontTx/>
              <a:buNone/>
            </a:pPr>
            <a:endParaRPr lang="en-US" altLang="en-US" dirty="0"/>
          </a:p>
        </p:txBody>
      </p:sp>
      <p:pic>
        <p:nvPicPr>
          <p:cNvPr id="4" name="Content Placeholder 4"/>
          <p:cNvPicPr>
            <a:picLocks noChangeAspect="1"/>
          </p:cNvPicPr>
          <p:nvPr/>
        </p:nvPicPr>
        <p:blipFill>
          <a:blip r:embed="rId2"/>
          <a:stretch>
            <a:fillRect/>
          </a:stretch>
        </p:blipFill>
        <p:spPr>
          <a:xfrm>
            <a:off x="5988873" y="1826095"/>
            <a:ext cx="5997527" cy="4038374"/>
          </a:xfrm>
          <a:prstGeom prst="rect">
            <a:avLst/>
          </a:prstGeom>
          <a:ln w="19050">
            <a:solidFill>
              <a:schemeClr val="tx1"/>
            </a:solidFill>
          </a:ln>
        </p:spPr>
      </p:pic>
    </p:spTree>
    <p:extLst>
      <p:ext uri="{BB962C8B-B14F-4D97-AF65-F5344CB8AC3E}">
        <p14:creationId xmlns:p14="http://schemas.microsoft.com/office/powerpoint/2010/main" val="241853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217716"/>
            <a:ext cx="10353761" cy="873966"/>
          </a:xfrm>
        </p:spPr>
        <p:txBody>
          <a:bodyPr>
            <a:normAutofit/>
          </a:bodyPr>
          <a:lstStyle/>
          <a:p>
            <a:r>
              <a:rPr lang="en-US" sz="4400" dirty="0"/>
              <a:t>TAMPA CENTER</a:t>
            </a:r>
          </a:p>
        </p:txBody>
      </p:sp>
      <p:pic>
        <p:nvPicPr>
          <p:cNvPr id="5" name="Content Placeholder 4"/>
          <p:cNvPicPr>
            <a:picLocks noGrp="1" noChangeAspect="1"/>
          </p:cNvPicPr>
          <p:nvPr>
            <p:ph sz="half" idx="1"/>
          </p:nvPr>
        </p:nvPicPr>
        <p:blipFill>
          <a:blip r:embed="rId2"/>
          <a:stretch>
            <a:fillRect/>
          </a:stretch>
        </p:blipFill>
        <p:spPr>
          <a:xfrm>
            <a:off x="363894" y="1873176"/>
            <a:ext cx="5655906" cy="3765867"/>
          </a:xfrm>
          <a:ln w="19050">
            <a:solidFill>
              <a:schemeClr val="tx1"/>
            </a:solidFill>
          </a:ln>
        </p:spPr>
      </p:pic>
      <p:sp>
        <p:nvSpPr>
          <p:cNvPr id="6" name="Content Placeholder 5"/>
          <p:cNvSpPr>
            <a:spLocks noGrp="1"/>
          </p:cNvSpPr>
          <p:nvPr>
            <p:ph sz="half" idx="2"/>
          </p:nvPr>
        </p:nvSpPr>
        <p:spPr>
          <a:xfrm>
            <a:off x="6173403" y="1873175"/>
            <a:ext cx="5387226" cy="4510039"/>
          </a:xfrm>
        </p:spPr>
        <p:txBody>
          <a:bodyPr>
            <a:normAutofit/>
          </a:bodyPr>
          <a:lstStyle/>
          <a:p>
            <a:pPr>
              <a:lnSpc>
                <a:spcPct val="80000"/>
              </a:lnSpc>
            </a:pPr>
            <a:r>
              <a:rPr lang="en-US" altLang="en-US" sz="2400" dirty="0"/>
              <a:t>A “home away from home” for active duty service members and their families. Retirees and Veterans are also welcomed on space available basis. </a:t>
            </a:r>
          </a:p>
          <a:p>
            <a:pPr>
              <a:lnSpc>
                <a:spcPct val="80000"/>
              </a:lnSpc>
            </a:pPr>
            <a:r>
              <a:rPr lang="en-US" altLang="en-US" sz="2400" dirty="0"/>
              <a:t>Amenities such as free snacks and beverages, computers, TV, and couches.</a:t>
            </a:r>
          </a:p>
          <a:p>
            <a:pPr>
              <a:lnSpc>
                <a:spcPct val="80000"/>
              </a:lnSpc>
            </a:pPr>
            <a:r>
              <a:rPr lang="en-US" altLang="en-US" sz="2400" dirty="0"/>
              <a:t>Open 8:00 am – 8:00 pm everyday; 365 days a year!</a:t>
            </a:r>
          </a:p>
          <a:p>
            <a:pPr>
              <a:lnSpc>
                <a:spcPct val="80000"/>
              </a:lnSpc>
            </a:pPr>
            <a:r>
              <a:rPr lang="en-US" altLang="en-US" sz="2400" dirty="0"/>
              <a:t>Operated by volunteers</a:t>
            </a:r>
          </a:p>
          <a:p>
            <a:pPr marL="0" indent="0">
              <a:buNone/>
            </a:pPr>
            <a:endParaRPr lang="en-US" dirty="0"/>
          </a:p>
        </p:txBody>
      </p:sp>
    </p:spTree>
    <p:extLst>
      <p:ext uri="{BB962C8B-B14F-4D97-AF65-F5344CB8AC3E}">
        <p14:creationId xmlns:p14="http://schemas.microsoft.com/office/powerpoint/2010/main" val="400261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0"/>
          <p:cNvSpPr>
            <a:spLocks noGrp="1"/>
          </p:cNvSpPr>
          <p:nvPr>
            <p:ph sz="half" idx="4294967295"/>
          </p:nvPr>
        </p:nvSpPr>
        <p:spPr>
          <a:xfrm>
            <a:off x="820882" y="521999"/>
            <a:ext cx="10609119" cy="3312246"/>
          </a:xfrm>
        </p:spPr>
        <p:txBody>
          <a:bodyPr>
            <a:normAutofit fontScale="40000" lnSpcReduction="20000"/>
          </a:bodyPr>
          <a:lstStyle/>
          <a:p>
            <a:pPr algn="ctr" eaLnBrk="1" hangingPunct="1">
              <a:buFontTx/>
              <a:buNone/>
            </a:pPr>
            <a:r>
              <a:rPr lang="en-US" altLang="en-US" sz="8600" b="1" dirty="0">
                <a:cs typeface="Arial" panose="020B0604020202020204" pitchFamily="34" charset="0"/>
              </a:rPr>
              <a:t>Stay Connected!</a:t>
            </a:r>
          </a:p>
          <a:p>
            <a:pPr algn="ctr" eaLnBrk="1" hangingPunct="1">
              <a:buFontTx/>
              <a:buNone/>
            </a:pPr>
            <a:r>
              <a:rPr lang="en-US" altLang="en-US" sz="8600" b="1" dirty="0">
                <a:cs typeface="Arial" panose="020B0604020202020204" pitchFamily="34" charset="0"/>
              </a:rPr>
              <a:t>Website: </a:t>
            </a:r>
            <a:r>
              <a:rPr lang="en-US" altLang="en-US" sz="8600" b="1" u="sng" dirty="0">
                <a:cs typeface="Arial" panose="020B0604020202020204" pitchFamily="34" charset="0"/>
              </a:rPr>
              <a:t>www.usocentralflorida.org</a:t>
            </a:r>
          </a:p>
          <a:p>
            <a:pPr algn="ctr" eaLnBrk="1" hangingPunct="1">
              <a:buFontTx/>
              <a:buNone/>
            </a:pPr>
            <a:r>
              <a:rPr lang="en-US" altLang="en-US" sz="8600" b="1" dirty="0">
                <a:cs typeface="Arial" panose="020B0604020202020204" pitchFamily="34" charset="0"/>
              </a:rPr>
              <a:t>Volunteers: </a:t>
            </a:r>
            <a:r>
              <a:rPr lang="en-US" altLang="en-US" sz="8600" b="1" u="sng" dirty="0">
                <a:cs typeface="Arial" panose="020B0604020202020204" pitchFamily="34" charset="0"/>
              </a:rPr>
              <a:t>http://volunteers.uso.org</a:t>
            </a:r>
          </a:p>
          <a:p>
            <a:pPr algn="ctr" eaLnBrk="1" hangingPunct="1">
              <a:buFontTx/>
              <a:buNone/>
            </a:pPr>
            <a:endParaRPr lang="en-US" altLang="en-US" sz="8600" b="1" dirty="0">
              <a:cs typeface="Arial" panose="020B0604020202020204" pitchFamily="34" charset="0"/>
            </a:endParaRPr>
          </a:p>
          <a:p>
            <a:pPr algn="ctr" eaLnBrk="1" hangingPunct="1">
              <a:buFontTx/>
              <a:buNone/>
            </a:pPr>
            <a:r>
              <a:rPr lang="en-US" altLang="en-US" sz="8600" b="1" dirty="0">
                <a:cs typeface="Arial" panose="020B0604020202020204" pitchFamily="34" charset="0"/>
              </a:rPr>
              <a:t>Follow USO Central Florida on Social Media</a:t>
            </a:r>
          </a:p>
          <a:p>
            <a:pPr algn="ctr" eaLnBrk="1" hangingPunct="1">
              <a:buFontTx/>
              <a:buNone/>
            </a:pPr>
            <a:endParaRPr lang="en-US" altLang="en-US" sz="8600" b="1" dirty="0">
              <a:cs typeface="Arial" panose="020B0604020202020204" pitchFamily="34" charset="0"/>
            </a:endParaRPr>
          </a:p>
          <a:p>
            <a:pPr eaLnBrk="1" hangingPunct="1">
              <a:buFontTx/>
              <a:buNone/>
            </a:pPr>
            <a:endParaRPr lang="en-US" altLang="en-US" dirty="0">
              <a:cs typeface="Arial" panose="020B0604020202020204" pitchFamily="34" charset="0"/>
            </a:endParaRPr>
          </a:p>
          <a:p>
            <a:pPr eaLnBrk="1" hangingPunct="1">
              <a:buFontTx/>
              <a:buNone/>
            </a:pPr>
            <a:endParaRPr lang="en-US" altLang="en-US" dirty="0">
              <a:cs typeface="Arial" panose="020B0604020202020204" pitchFamily="34" charset="0"/>
            </a:endParaRPr>
          </a:p>
          <a:p>
            <a:pPr lvl="1" eaLnBrk="1" hangingPunct="1"/>
            <a:endParaRPr lang="en-US" altLang="en-US" sz="2000" dirty="0">
              <a:cs typeface="Arial" panose="020B0604020202020204" pitchFamily="34" charset="0"/>
            </a:endParaRPr>
          </a:p>
        </p:txBody>
      </p:sp>
      <p:sp>
        <p:nvSpPr>
          <p:cNvPr id="2" name="AutoShape 2" descr="Image result for facebook vector logo"/>
          <p:cNvSpPr>
            <a:spLocks noChangeAspect="1" noChangeArrowheads="1"/>
          </p:cNvSpPr>
          <p:nvPr/>
        </p:nvSpPr>
        <p:spPr bwMode="auto">
          <a:xfrm>
            <a:off x="114012" y="-15240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910" y="3978419"/>
            <a:ext cx="943407" cy="943407"/>
          </a:xfrm>
          <a:prstGeom prst="rect">
            <a:avLst/>
          </a:prstGeom>
        </p:spPr>
      </p:pic>
      <p:sp>
        <p:nvSpPr>
          <p:cNvPr id="4" name="Rectangle 3"/>
          <p:cNvSpPr/>
          <p:nvPr/>
        </p:nvSpPr>
        <p:spPr>
          <a:xfrm>
            <a:off x="2801937" y="4237723"/>
            <a:ext cx="3449393" cy="923330"/>
          </a:xfrm>
          <a:prstGeom prst="rect">
            <a:avLst/>
          </a:prstGeom>
        </p:spPr>
        <p:txBody>
          <a:bodyPr wrap="square">
            <a:spAutoFit/>
          </a:bodyPr>
          <a:lstStyle/>
          <a:p>
            <a:r>
              <a:rPr lang="en-US" altLang="en-US" dirty="0">
                <a:cs typeface="Arial" panose="020B0604020202020204" pitchFamily="34" charset="0"/>
              </a:rPr>
              <a:t>FACEBOOK</a:t>
            </a:r>
            <a:br>
              <a:rPr lang="en-US" altLang="en-US" dirty="0">
                <a:cs typeface="Arial" panose="020B0604020202020204" pitchFamily="34" charset="0"/>
              </a:rPr>
            </a:br>
            <a:r>
              <a:rPr lang="en-US" altLang="en-US" dirty="0">
                <a:cs typeface="Arial" panose="020B0604020202020204" pitchFamily="34" charset="0"/>
              </a:rPr>
              <a:t>USO Central Florida</a:t>
            </a:r>
          </a:p>
          <a:p>
            <a:r>
              <a:rPr lang="en-US" altLang="en-US" dirty="0">
                <a:cs typeface="Arial" panose="020B0604020202020204" pitchFamily="34" charset="0"/>
              </a:rPr>
              <a:t>USO Central Florida - Tampa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4175" y="3978418"/>
            <a:ext cx="943407" cy="943407"/>
          </a:xfrm>
          <a:prstGeom prst="rect">
            <a:avLst/>
          </a:prstGeom>
        </p:spPr>
      </p:pic>
      <p:sp>
        <p:nvSpPr>
          <p:cNvPr id="7" name="TextBox 6"/>
          <p:cNvSpPr txBox="1"/>
          <p:nvPr/>
        </p:nvSpPr>
        <p:spPr>
          <a:xfrm>
            <a:off x="7819073" y="4237723"/>
            <a:ext cx="2545773" cy="646331"/>
          </a:xfrm>
          <a:prstGeom prst="rect">
            <a:avLst/>
          </a:prstGeom>
          <a:noFill/>
        </p:spPr>
        <p:txBody>
          <a:bodyPr wrap="square" rtlCol="0">
            <a:spAutoFit/>
          </a:bodyPr>
          <a:lstStyle/>
          <a:p>
            <a:r>
              <a:rPr lang="en-US" dirty="0"/>
              <a:t>TWITTER</a:t>
            </a:r>
          </a:p>
          <a:p>
            <a:r>
              <a:rPr lang="en-US" dirty="0"/>
              <a:t>@</a:t>
            </a:r>
            <a:r>
              <a:rPr lang="en-US" dirty="0" err="1"/>
              <a:t>USO_CentralFL</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938" y="5066000"/>
            <a:ext cx="950336" cy="950336"/>
          </a:xfrm>
          <a:prstGeom prst="rect">
            <a:avLst/>
          </a:prstGeom>
        </p:spPr>
      </p:pic>
      <p:sp>
        <p:nvSpPr>
          <p:cNvPr id="9" name="TextBox 8"/>
          <p:cNvSpPr txBox="1"/>
          <p:nvPr/>
        </p:nvSpPr>
        <p:spPr>
          <a:xfrm>
            <a:off x="2801937" y="5370005"/>
            <a:ext cx="2753591" cy="646331"/>
          </a:xfrm>
          <a:prstGeom prst="rect">
            <a:avLst/>
          </a:prstGeom>
          <a:noFill/>
        </p:spPr>
        <p:txBody>
          <a:bodyPr wrap="square" rtlCol="0">
            <a:spAutoFit/>
          </a:bodyPr>
          <a:lstStyle/>
          <a:p>
            <a:r>
              <a:rPr lang="en-US" dirty="0"/>
              <a:t>INSTRAGRAM</a:t>
            </a:r>
          </a:p>
          <a:p>
            <a:r>
              <a:rPr lang="en-US" dirty="0" err="1"/>
              <a:t>usocentralfl</a:t>
            </a:r>
            <a:endParaRPr lang="en-US" dirty="0"/>
          </a:p>
        </p:txBody>
      </p:sp>
    </p:spTree>
    <p:extLst>
      <p:ext uri="{BB962C8B-B14F-4D97-AF65-F5344CB8AC3E}">
        <p14:creationId xmlns:p14="http://schemas.microsoft.com/office/powerpoint/2010/main" val="167304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3924</TotalTime>
  <Words>614</Words>
  <Application>Microsoft Office PowerPoint</Application>
  <PresentationFormat>Widescreen</PresentationFormat>
  <Paragraphs>125</Paragraphs>
  <Slides>20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Bookman Old Style</vt:lpstr>
      <vt:lpstr>Calibri</vt:lpstr>
      <vt:lpstr>Rockwell</vt:lpstr>
      <vt:lpstr>Damask</vt:lpstr>
      <vt:lpstr>PowerPoint Presentation</vt:lpstr>
      <vt:lpstr>Pop Quiz</vt:lpstr>
      <vt:lpstr>PowerPoint Presentation</vt:lpstr>
      <vt:lpstr>PowerPoint Presentation</vt:lpstr>
      <vt:lpstr>What do the 6 stars in the USO logo stand for?</vt:lpstr>
      <vt:lpstr>PowerPoint Presentation</vt:lpstr>
      <vt:lpstr>PowerPoint Presentation</vt:lpstr>
      <vt:lpstr>PowerPoint Presentation</vt:lpstr>
      <vt:lpstr>THE USO TODAY</vt:lpstr>
      <vt:lpstr>PowerPoint Presentation</vt:lpstr>
      <vt:lpstr>14-County Region</vt:lpstr>
      <vt:lpstr>PROGRAMS – SERVICE MEMBERS</vt:lpstr>
      <vt:lpstr>SERVICE MEMBERS &amp; FAMILIES</vt:lpstr>
      <vt:lpstr>PROGRAMS – SERVICe MEMBERS &amp; FAMILIES</vt:lpstr>
      <vt:lpstr>UNITED THROUGH READING</vt:lpstr>
      <vt:lpstr>USO Central florida programs</vt:lpstr>
      <vt:lpstr>USO CENTERS</vt:lpstr>
      <vt:lpstr>ORLANDO CENTER</vt:lpstr>
      <vt:lpstr>TAMPA CENTER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dc:creator>
  <cp:lastModifiedBy>Annamae Kacsandi</cp:lastModifiedBy>
  <cp:revision>112</cp:revision>
  <dcterms:created xsi:type="dcterms:W3CDTF">2016-01-21T16:47:34Z</dcterms:created>
  <dcterms:modified xsi:type="dcterms:W3CDTF">2017-05-22T20:58:51Z</dcterms:modified>
</cp:coreProperties>
</file>